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4" r:id="rId6"/>
    <p:sldId id="267" r:id="rId7"/>
    <p:sldId id="260" r:id="rId8"/>
    <p:sldId id="261" r:id="rId9"/>
    <p:sldId id="285" r:id="rId10"/>
    <p:sldId id="269" r:id="rId11"/>
    <p:sldId id="262" r:id="rId12"/>
    <p:sldId id="263" r:id="rId13"/>
    <p:sldId id="286" r:id="rId14"/>
    <p:sldId id="272" r:id="rId15"/>
    <p:sldId id="264" r:id="rId16"/>
    <p:sldId id="265" r:id="rId17"/>
    <p:sldId id="287" r:id="rId18"/>
    <p:sldId id="276" r:id="rId19"/>
    <p:sldId id="273" r:id="rId20"/>
    <p:sldId id="274" r:id="rId21"/>
    <p:sldId id="288" r:id="rId22"/>
    <p:sldId id="277" r:id="rId23"/>
    <p:sldId id="279" r:id="rId24"/>
    <p:sldId id="280" r:id="rId25"/>
    <p:sldId id="289" r:id="rId26"/>
    <p:sldId id="282" r:id="rId27"/>
    <p:sldId id="281" r:id="rId28"/>
    <p:sldId id="283" r:id="rId29"/>
    <p:sldId id="29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8A83"/>
    <a:srgbClr val="A48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76" autoAdjust="0"/>
    <p:restoredTop sz="94660"/>
  </p:normalViewPr>
  <p:slideViewPr>
    <p:cSldViewPr snapToGrid="0">
      <p:cViewPr varScale="1">
        <p:scale>
          <a:sx n="48" d="100"/>
          <a:sy n="48" d="100"/>
        </p:scale>
        <p:origin x="48" y="14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1673" t="-54808" r="-1673" b="-72794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effectLst/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 t="-114686" b="-114686"/>
            </a:stretch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55856" b="-99864"/>
            </a:stretch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rgbClr val="A48D7B"/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0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56678" b="-140213"/>
            </a:stretch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08098" b="-147622"/>
            </a:stretch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2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55856" b="-99864"/>
            </a:stretch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7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55856" b="-99864"/>
            </a:stretch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2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9864" b="-155856"/>
            </a:stretch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3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63" r:id="rId15"/>
    <p:sldLayoutId id="2147483657" r:id="rId16"/>
    <p:sldLayoutId id="2147483666" r:id="rId17"/>
    <p:sldLayoutId id="2147483661" r:id="rId18"/>
    <p:sldLayoutId id="2147483658" r:id="rId19"/>
    <p:sldLayoutId id="2147483659" r:id="rId2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0000" y="1673946"/>
            <a:ext cx="10572000" cy="1755054"/>
          </a:xfrm>
        </p:spPr>
        <p:txBody>
          <a:bodyPr/>
          <a:lstStyle/>
          <a:p>
            <a:r>
              <a:rPr lang="az-Cyrl-AZ" sz="8800" dirty="0"/>
              <a:t>ВІЧНА ІСТИНА</a:t>
            </a:r>
            <a:endParaRPr lang="de-DE" sz="8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5816" y="3254913"/>
            <a:ext cx="10572000" cy="484365"/>
          </a:xfrm>
        </p:spPr>
        <p:txBody>
          <a:bodyPr/>
          <a:lstStyle/>
          <a:p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МОЛИТОВНОГО ТИЖНЯ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1FA30B-96E7-40B2-B967-CC670A67D673}"/>
              </a:ext>
            </a:extLst>
          </p:cNvPr>
          <p:cNvSpPr txBox="1"/>
          <p:nvPr/>
        </p:nvSpPr>
        <p:spPr>
          <a:xfrm>
            <a:off x="810000" y="5662527"/>
            <a:ext cx="872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«ІСТИННО, ІСТИННО КАЖУ ВАМ...» 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8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1" y="0"/>
            <a:ext cx="12192000" cy="77565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az-Cyrl-AZ" dirty="0"/>
              <a:t>ІСТИННЕ СЛУЖІННЯ, </a:t>
            </a:r>
            <a:br>
              <a:rPr lang="az-Cyrl-AZ" dirty="0"/>
            </a:br>
            <a:r>
              <a:rPr lang="az-Cyrl-AZ" dirty="0"/>
              <a:t>ЖИВІ ПЛОДИ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3-Й ДЕНЬ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77880" y="3847185"/>
            <a:ext cx="8948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«Істинно, істинно кажу вам: якщо зерно пшеничне,</a:t>
            </a:r>
            <a:endParaRPr lang="de-DE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впавши в землю, не вмре, то залишиться одно. Коли ж умре,</a:t>
            </a:r>
            <a:endParaRPr lang="de-DE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то принесе багато плоду» (Ів. 12,24).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26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ІСТИННЕ СЛУЖІННЯ, ЖИВІ ПЛОДИ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115988" cy="4107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ДЯКУЄМО ГОСПОДУ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ru-RU" sz="2400" dirty="0"/>
              <a:t>за те, що Ісус Христос зійшов на землю, щоб служити людям (Мр. 10,45);</a:t>
            </a:r>
          </a:p>
          <a:p>
            <a:r>
              <a:rPr lang="ru-RU" sz="2400" dirty="0"/>
              <a:t>за те, що Він дав нам право служити людям, наслідуючи Його неперевершеному прикладу (Флп. 2,5);</a:t>
            </a:r>
          </a:p>
          <a:p>
            <a:r>
              <a:rPr lang="ru-RU" sz="2400" dirty="0"/>
              <a:t>за дари благодаті, які одержав кожний віруючий для служіння в церкві (Рим. 12,3; 1 Пет. 4,10).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24045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ІСТИННЕ СЛУЖІННЯ, ЖИВІ ПЛОДИ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МОЛИМОСЯ ГОСПОДУ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ru-RU" sz="2400" dirty="0"/>
              <a:t>про пресвітерів, дияконів та проповідниківу церкві, щоб Він дав їм багато любові, мудрості та сили в служінні (Євр. 13,17);</a:t>
            </a:r>
          </a:p>
          <a:p>
            <a:r>
              <a:rPr lang="ru-RU" sz="2400" dirty="0"/>
              <a:t>про всіх самовідданих та вірних трудівниківу церкві (Мт. 10,37; Рим. 12,11);</a:t>
            </a:r>
          </a:p>
          <a:p>
            <a:r>
              <a:rPr lang="ru-RU" sz="2400" dirty="0"/>
              <a:t>про всі види служіння в церкві: дитяче, молодіжне, музичне та інші;</a:t>
            </a:r>
          </a:p>
          <a:p>
            <a:r>
              <a:rPr lang="ru-RU" sz="2400" dirty="0"/>
              <a:t>про готовність кожного члена церкви брати участь в розбудові Божого Царства відповідно до отриманих від Нього дарів (Мр. 12,43;1 Кор. 12,4).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94653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0000" y="1673946"/>
            <a:ext cx="10572000" cy="1755054"/>
          </a:xfrm>
        </p:spPr>
        <p:txBody>
          <a:bodyPr/>
          <a:lstStyle/>
          <a:p>
            <a:r>
              <a:rPr lang="az-Cyrl-AZ" sz="8800" dirty="0"/>
              <a:t>ВІЧНА ІСТИНА</a:t>
            </a:r>
            <a:endParaRPr lang="de-DE" sz="8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5816" y="3254913"/>
            <a:ext cx="10572000" cy="484365"/>
          </a:xfrm>
        </p:spPr>
        <p:txBody>
          <a:bodyPr/>
          <a:lstStyle/>
          <a:p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МОЛИТОВНОГО ТИЖНЯ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1FA30B-96E7-40B2-B967-CC670A67D673}"/>
              </a:ext>
            </a:extLst>
          </p:cNvPr>
          <p:cNvSpPr txBox="1"/>
          <p:nvPr/>
        </p:nvSpPr>
        <p:spPr>
          <a:xfrm>
            <a:off x="810000" y="5662527"/>
            <a:ext cx="872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«ІСТИННО, ІСТИННО КАЖУ ВАМ...» 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9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ru-RU" dirty="0"/>
              <a:t>ПРИНЦИПИ ІСТИННОГО </a:t>
            </a:r>
            <a:br>
              <a:rPr lang="ru-RU" dirty="0"/>
            </a:br>
            <a:r>
              <a:rPr lang="ru-RU" dirty="0"/>
              <a:t>СПІЛКУВАННЯ В СІМ‘Ї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4-Й ДЕНЬ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77880" y="3809085"/>
            <a:ext cx="89486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«...Істинно, істинно кажу вам: Син нічого не може творити Сам від Себе, якщо не бачить, що Отець творить, бо що Він творить, те так само творить і Син. Бо Отець любить Сина і показує Йому все, що Сам творить...» (Ів. 5,19–20).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31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ПРИНЦИПИ ІСТИННОГО</a:t>
            </a:r>
            <a:r>
              <a:rPr lang="de-DE" dirty="0"/>
              <a:t> </a:t>
            </a:r>
            <a:r>
              <a:rPr lang="ru-RU" dirty="0"/>
              <a:t>СПІЛКУВАННЯ В СІМ‘Ї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ДЯКУЄМО ГОСПОДУ</a:t>
            </a:r>
            <a:r>
              <a:rPr lang="de-DE" b="1" dirty="0">
                <a:solidFill>
                  <a:srgbClr val="A48D7B"/>
                </a:solidFill>
              </a:rPr>
              <a:t> </a:t>
            </a:r>
          </a:p>
          <a:p>
            <a:r>
              <a:rPr lang="ru-RU" sz="2400" dirty="0"/>
              <a:t>за Його жертовну любов, яка є для нас прикладом в сімейних стосунках (Еф. 5,22–25);</a:t>
            </a:r>
          </a:p>
          <a:p>
            <a:r>
              <a:rPr lang="ru-RU" sz="2400" dirty="0"/>
              <a:t>за любов, молитви та добрий приклад наших батьків (Флп. 3,17; 2 Тим. 1,5);</a:t>
            </a:r>
          </a:p>
          <a:p>
            <a:r>
              <a:rPr lang="ru-RU" sz="2400" dirty="0"/>
              <a:t>за наших дітей та онуків – дар Божий (Мр. 10,13–16; Пс. 126,3–5);</a:t>
            </a:r>
          </a:p>
          <a:p>
            <a:r>
              <a:rPr lang="ru-RU" sz="2400" dirty="0"/>
              <a:t>за те, що Він піклується про наші духовні та матеріальні потреби (Мт. 6:26, 32–34).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471524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ПРИНЦИПИ ІСТИННОГО</a:t>
            </a:r>
            <a:r>
              <a:rPr lang="de-DE" dirty="0"/>
              <a:t> </a:t>
            </a:r>
            <a:r>
              <a:rPr lang="ru-RU" dirty="0"/>
              <a:t>СПІЛКУВАННЯ В СІМ‘Ї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763688" cy="41074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МОЛИМОСЯ ГОСПОДУ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ru-RU" sz="2100" dirty="0"/>
              <a:t>про зростання взаємної любові між подружжям, між батьками та дітьми</a:t>
            </a:r>
            <a:r>
              <a:rPr lang="de-DE" sz="2100" dirty="0"/>
              <a:t>;</a:t>
            </a:r>
            <a:endParaRPr lang="ru-RU" sz="2100" dirty="0"/>
          </a:p>
          <a:p>
            <a:r>
              <a:rPr lang="ru-RU" sz="2100" dirty="0"/>
              <a:t>про нашу готовність в будь-якому віці навчатися доброго в інших (Лк. 18,17</a:t>
            </a:r>
            <a:r>
              <a:rPr lang="de-DE" sz="2100" dirty="0"/>
              <a:t>)</a:t>
            </a:r>
            <a:r>
              <a:rPr lang="ru-RU" sz="2100" dirty="0"/>
              <a:t>;</a:t>
            </a:r>
          </a:p>
          <a:p>
            <a:r>
              <a:rPr lang="ru-RU" sz="2100" dirty="0"/>
              <a:t>про те, щоб в наших сім‘ях панували мир, затишок та сердечне спілкування між собою(Рим. 12,9–10);</a:t>
            </a:r>
          </a:p>
          <a:p>
            <a:r>
              <a:rPr lang="ru-RU" sz="2100" dirty="0"/>
              <a:t>про правильне використання засобів масової інформації й соцмереж кожним членом сім‘ї</a:t>
            </a:r>
            <a:r>
              <a:rPr lang="de-DE" sz="2100" dirty="0"/>
              <a:t> </a:t>
            </a:r>
            <a:r>
              <a:rPr lang="ru-RU" sz="2100" dirty="0"/>
              <a:t>(Еф. 5,15–17);</a:t>
            </a:r>
          </a:p>
          <a:p>
            <a:r>
              <a:rPr lang="ru-RU" sz="2100" dirty="0"/>
              <a:t>про покаяння тих членів наших сімей, які ще не примирилися з Ним</a:t>
            </a:r>
            <a:r>
              <a:rPr lang="de-DE" sz="2100" dirty="0"/>
              <a:t>;</a:t>
            </a:r>
            <a:endParaRPr lang="ru-RU" sz="2100" dirty="0"/>
          </a:p>
          <a:p>
            <a:r>
              <a:rPr lang="ru-RU" sz="2100" dirty="0"/>
              <a:t>про самотніх, вдів та сиріт (Як. 1,27).</a:t>
            </a:r>
            <a:endParaRPr lang="de-DE" sz="2100" dirty="0"/>
          </a:p>
        </p:txBody>
      </p:sp>
    </p:spTree>
    <p:extLst>
      <p:ext uri="{BB962C8B-B14F-4D97-AF65-F5344CB8AC3E}">
        <p14:creationId xmlns:p14="http://schemas.microsoft.com/office/powerpoint/2010/main" val="2691968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0000" y="1673946"/>
            <a:ext cx="10572000" cy="1755054"/>
          </a:xfrm>
        </p:spPr>
        <p:txBody>
          <a:bodyPr/>
          <a:lstStyle/>
          <a:p>
            <a:r>
              <a:rPr lang="az-Cyrl-AZ" sz="8800" dirty="0"/>
              <a:t>ВІЧНА ІСТИНА</a:t>
            </a:r>
            <a:endParaRPr lang="de-DE" sz="8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5816" y="3254913"/>
            <a:ext cx="10572000" cy="484365"/>
          </a:xfrm>
        </p:spPr>
        <p:txBody>
          <a:bodyPr/>
          <a:lstStyle/>
          <a:p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МОЛИТОВНОГО ТИЖНЯ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1FA30B-96E7-40B2-B967-CC670A67D673}"/>
              </a:ext>
            </a:extLst>
          </p:cNvPr>
          <p:cNvSpPr txBox="1"/>
          <p:nvPr/>
        </p:nvSpPr>
        <p:spPr>
          <a:xfrm>
            <a:off x="810000" y="5662527"/>
            <a:ext cx="872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«ІСТИННО, ІСТИННО КАЖУ ВАМ...» 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2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ru-RU" dirty="0"/>
              <a:t>СВІДЧЕННЯ ПРО ІСТИНУ: ОСОБИСТЕ ТА У ВСЬОМУ СВІТІ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5-Й ДЕНЬ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67666" y="3538693"/>
            <a:ext cx="10324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«Істинно, істинно кажу тобі: ми говоримо те, що знаємо, </a:t>
            </a:r>
            <a:endParaRPr lang="de-DE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і свідчимо про те, що бачили...» (Ів. 3,11).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41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СВІДЧЕННЯ ПРО ІСТИНУ: </a:t>
            </a:r>
            <a:br>
              <a:rPr lang="de-DE" dirty="0"/>
            </a:br>
            <a:r>
              <a:rPr lang="ru-RU" dirty="0"/>
              <a:t>ОСОБИСТЕ ТА У ВСЬОМУ СВІТІ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ДЯКУЄМО ГОСПОДУ</a:t>
            </a:r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dirty="0"/>
              <a:t>за те, що Він дає нам силу свідчити про істину (Дії 1,8);</a:t>
            </a:r>
          </a:p>
          <a:p>
            <a:r>
              <a:rPr lang="ru-RU" dirty="0"/>
              <a:t>за всіх посланців від імені Христового, які сповіщають Євангелію сусідам, співробітникам чи однокласникам (2 Кор. 5,20);</a:t>
            </a:r>
          </a:p>
          <a:p>
            <a:r>
              <a:rPr lang="ru-RU" dirty="0"/>
              <a:t>за місіонерів, які самовіддано трудятьсяна полях благовістя, незважаючи на труднощі та переслідування (2 Кор. 1,8–9);</a:t>
            </a:r>
          </a:p>
          <a:p>
            <a:r>
              <a:rPr lang="ru-RU" dirty="0"/>
              <a:t>за свободу віросповідання в нашій країні</a:t>
            </a:r>
            <a:r>
              <a:rPr lang="de-DE" dirty="0"/>
              <a:t> </a:t>
            </a:r>
            <a:r>
              <a:rPr lang="ru-RU" dirty="0"/>
              <a:t>(2 Сол. 3,1–2).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6628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12191999" cy="68668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az-Cyrl-AZ" dirty="0"/>
              <a:t>ІСТИННИЙ ХЛІБ – </a:t>
            </a:r>
            <a:br>
              <a:rPr lang="az-Cyrl-AZ" dirty="0"/>
            </a:br>
            <a:r>
              <a:rPr lang="az-Cyrl-AZ" dirty="0"/>
              <a:t>СЛОВО БОЖЕ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1-Й ДЕНЬ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77880" y="3751875"/>
            <a:ext cx="8948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«...Істинно, істинно кажу вам: не Мойсей дав вам хліб з неба, а Отець Мій дає вам істинний хліб з неба. Бо хліб Божий є Той, Хто сходить з неба і дає життя світові» (Ів. 6:32–33).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67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СВІДЧЕННЯ ПРО ІСТИНУ: </a:t>
            </a:r>
            <a:br>
              <a:rPr lang="de-DE" dirty="0"/>
            </a:br>
            <a:r>
              <a:rPr lang="ru-RU" dirty="0"/>
              <a:t>ОСОБИСТЕ ТА У ВСЬОМУ СВІТІ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МОЛИМОСЯ ГОСПОДУ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ru-RU" dirty="0"/>
              <a:t>про те, щоб серед оточуючих нас людей ми були листом Христовим, гідним довіри (2 Кор. 3,3);</a:t>
            </a:r>
          </a:p>
          <a:p>
            <a:r>
              <a:rPr lang="ru-RU" dirty="0"/>
              <a:t>про те, щоб Він допоміг нам радісно, словом і ділом поширювати Добру звістку (Рим. 1,16; Еф. 6,19);</a:t>
            </a:r>
          </a:p>
          <a:p>
            <a:r>
              <a:rPr lang="ru-RU" dirty="0"/>
              <a:t>про уряд нашої країни (1 Тим. 2,1–4);</a:t>
            </a:r>
          </a:p>
          <a:p>
            <a:r>
              <a:rPr lang="ru-RU" dirty="0"/>
              <a:t>про міста та села, в яких ми живемо (Єр. 29,7);</a:t>
            </a:r>
          </a:p>
          <a:p>
            <a:r>
              <a:rPr lang="ru-RU" dirty="0"/>
              <a:t>про місіонерів та християнські місії у всьому світі, які невтомно поширюють здорове вчення Євангелії (Рим. 10,14–15).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930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0000" y="1673946"/>
            <a:ext cx="10572000" cy="1755054"/>
          </a:xfrm>
        </p:spPr>
        <p:txBody>
          <a:bodyPr/>
          <a:lstStyle/>
          <a:p>
            <a:r>
              <a:rPr lang="az-Cyrl-AZ" sz="8800" dirty="0"/>
              <a:t>ВІЧНА ІСТИНА</a:t>
            </a:r>
            <a:endParaRPr lang="de-DE" sz="8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5816" y="3254913"/>
            <a:ext cx="10572000" cy="484365"/>
          </a:xfrm>
        </p:spPr>
        <p:txBody>
          <a:bodyPr/>
          <a:lstStyle/>
          <a:p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МОЛИТОВНОГО ТИЖНЯ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1FA30B-96E7-40B2-B967-CC670A67D673}"/>
              </a:ext>
            </a:extLst>
          </p:cNvPr>
          <p:cNvSpPr txBox="1"/>
          <p:nvPr/>
        </p:nvSpPr>
        <p:spPr>
          <a:xfrm>
            <a:off x="810000" y="5662527"/>
            <a:ext cx="872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«ІСТИННО, ІСТИННО КАЖУ ВАМ...» 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ru-RU" dirty="0"/>
              <a:t>ІСТИННА РАДІСТЬ НАВІТЬ </a:t>
            </a:r>
            <a:br>
              <a:rPr lang="ru-RU" dirty="0"/>
            </a:br>
            <a:r>
              <a:rPr lang="ru-RU" dirty="0"/>
              <a:t>СЕРЕД СТРАЖДАНЬ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6-Й ДЕНЬ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84412" y="3737816"/>
            <a:ext cx="8735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«Істинно, істинно кажу вам: ви будете плакати і ридати, а світ буде радіти; ви будете сумувати, але смуток ваш перетвориться на радість вам» (Ів. 16,20).</a:t>
            </a:r>
          </a:p>
        </p:txBody>
      </p:sp>
    </p:spTree>
    <p:extLst>
      <p:ext uri="{BB962C8B-B14F-4D97-AF65-F5344CB8AC3E}">
        <p14:creationId xmlns:p14="http://schemas.microsoft.com/office/powerpoint/2010/main" val="1015287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ІСТИННА РАДІСТЬ НАВІТЬ</a:t>
            </a:r>
            <a:r>
              <a:rPr lang="de-DE" dirty="0"/>
              <a:t> </a:t>
            </a:r>
            <a:r>
              <a:rPr lang="ru-RU" dirty="0"/>
              <a:t>СЕРЕД СТРАЖДАНЬ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ДЯКУЄМО ГОСПОДУ</a:t>
            </a:r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dirty="0"/>
              <a:t>за те, що теперішні тимчасові страждання заради Христа нічого не варті порівняноз прийдешньою славою (Рим. 8,18; Флп. 1,29);</a:t>
            </a:r>
          </a:p>
          <a:p>
            <a:r>
              <a:rPr lang="ru-RU" dirty="0"/>
              <a:t>за те, що Він не допускає нам випробовувань понад міру та передбачив кінець стражданням (1 Кор. 10,13);</a:t>
            </a:r>
          </a:p>
          <a:p>
            <a:r>
              <a:rPr lang="ru-RU" dirty="0"/>
              <a:t>за те, що Він Сам втішає нас у всіх наших скорботах (2 Кор. 1,3–5; 2 Пет. 2,9).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549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ІСТИННА РАДІСТЬ НАВІТЬ</a:t>
            </a:r>
            <a:r>
              <a:rPr lang="de-DE" dirty="0"/>
              <a:t> </a:t>
            </a:r>
            <a:r>
              <a:rPr lang="ru-RU" dirty="0"/>
              <a:t>СЕРЕД СТРАЖДАНЬ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МОЛИМОСЯ ГОСПОДУ</a:t>
            </a:r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dirty="0"/>
              <a:t>про християн, які переносять гоніння за проповідь Євангелії (2 Кор. 12,10; 2 Тим. 3,12);</a:t>
            </a:r>
          </a:p>
          <a:p>
            <a:r>
              <a:rPr lang="ru-RU" dirty="0"/>
              <a:t>про наших друзів, які гостро потребують найнеобхіднішого в зонах стихійних лих, воєн, епідемій та голоду (1 Пет. 1,6; 4,19);</a:t>
            </a:r>
          </a:p>
          <a:p>
            <a:r>
              <a:rPr lang="ru-RU" dirty="0"/>
              <a:t>про здатність сприймати страждання заради Христа як привілей (1 Пет. 4,1–2; Рим. 8,28);</a:t>
            </a:r>
          </a:p>
          <a:p>
            <a:r>
              <a:rPr lang="ru-RU" dirty="0"/>
              <a:t>про те, щоб наші страждання заради Христа сприяли більшому успіху благовістя(Флп. 1,12–14).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2010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0000" y="1673946"/>
            <a:ext cx="10572000" cy="1755054"/>
          </a:xfrm>
        </p:spPr>
        <p:txBody>
          <a:bodyPr/>
          <a:lstStyle/>
          <a:p>
            <a:r>
              <a:rPr lang="az-Cyrl-AZ" sz="8800" dirty="0"/>
              <a:t>ВІЧНА ІСТИНА</a:t>
            </a:r>
            <a:endParaRPr lang="de-DE" sz="8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5816" y="3254913"/>
            <a:ext cx="10572000" cy="484365"/>
          </a:xfrm>
        </p:spPr>
        <p:txBody>
          <a:bodyPr/>
          <a:lstStyle/>
          <a:p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МОЛИТОВНОГО ТИЖНЯ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1FA30B-96E7-40B2-B967-CC670A67D673}"/>
              </a:ext>
            </a:extLst>
          </p:cNvPr>
          <p:cNvSpPr txBox="1"/>
          <p:nvPr/>
        </p:nvSpPr>
        <p:spPr>
          <a:xfrm>
            <a:off x="810000" y="5662527"/>
            <a:ext cx="872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«ІСТИННО, ІСТИННО КАЖУ ВАМ...» 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86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536712"/>
            <a:ext cx="12192000" cy="3349091"/>
          </a:xfrm>
        </p:spPr>
        <p:txBody>
          <a:bodyPr/>
          <a:lstStyle/>
          <a:p>
            <a:pPr algn="ctr"/>
            <a:r>
              <a:rPr lang="ru-RU" dirty="0"/>
              <a:t>ІСТИНА ПРО МАЙБУТНЄ І ГОТОВНІСТЬ ДО ПРИШЕСТЯ</a:t>
            </a:r>
            <a:br>
              <a:rPr lang="de-DE" dirty="0"/>
            </a:br>
            <a:r>
              <a:rPr lang="ru-RU" dirty="0"/>
              <a:t>ІСУСА ХРИСТА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7-Й ДЕНЬ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84412" y="4386778"/>
            <a:ext cx="87356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«...Істинно, істинно кажу Я тобі: якщо хто не народиться згори, </a:t>
            </a:r>
            <a:endParaRPr lang="de-DE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не може бачити Царства Божого» (Ів. 3,3).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49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ІСТИНА ПРО МАЙБУТНЄ І ГОТОВНІСТЬ </a:t>
            </a:r>
            <a:br>
              <a:rPr lang="de-DE" dirty="0"/>
            </a:br>
            <a:r>
              <a:rPr lang="ru-RU" dirty="0"/>
              <a:t>ДО ПРИШЕСТЯ ІСУСА ХРИСТА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ДЯКУЄМО ГОСПОДУ</a:t>
            </a:r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dirty="0"/>
              <a:t>за те, що наближається славна зустріч з Ним(1 Ів. 3,2);</a:t>
            </a:r>
          </a:p>
          <a:p>
            <a:r>
              <a:rPr lang="ru-RU" dirty="0"/>
              <a:t>за те, що маємо надійні обітниці, які є безпечним та міцним якорем для наших душ (Євр. 6,19–20);</a:t>
            </a:r>
          </a:p>
          <a:p>
            <a:r>
              <a:rPr lang="ru-RU" dirty="0"/>
              <a:t>за обіцяне святе місто, де Він Сам обітре сльози у Своїх вірних послідовників (Об. 21,1–7);</a:t>
            </a:r>
          </a:p>
          <a:p>
            <a:r>
              <a:rPr lang="ru-RU" dirty="0"/>
              <a:t>за Його підбадьорення і велику нагороду, яка очікує нас в Небесному Царстві (Лк. 12,35–39; 1 Пет. 1,6–9).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1981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ІСТИНА ПРО МАЙБУТНЄ І ГОТОВНІСТЬ </a:t>
            </a:r>
            <a:br>
              <a:rPr lang="de-DE" dirty="0"/>
            </a:br>
            <a:r>
              <a:rPr lang="ru-RU" dirty="0"/>
              <a:t>ДО ПРИШЕСТЯ ІСУСА ХРИСТА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МОЛИМОСЯ ГОСПОДУ</a:t>
            </a:r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dirty="0"/>
              <a:t>про те, щоб ми постійно пильнували і були готові до Його славного пришестя(Мт. 24,36–51);</a:t>
            </a:r>
          </a:p>
          <a:p>
            <a:r>
              <a:rPr lang="ru-RU" dirty="0"/>
              <a:t>про те, щоб Він зберігав нас від спокус, які можуть виникати навіть у нашому оточенні (1 Ів. 2,18–21);</a:t>
            </a:r>
          </a:p>
          <a:p>
            <a:r>
              <a:rPr lang="ru-RU" dirty="0"/>
              <a:t>про поширення Євангелії по всьому світі(Мт. 24,14);</a:t>
            </a:r>
          </a:p>
          <a:p>
            <a:r>
              <a:rPr lang="ru-RU" dirty="0"/>
              <a:t>«Так, прийди, Господи Ісусе!» (Об. 22,17–21).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610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0000" y="1673946"/>
            <a:ext cx="10572000" cy="1755054"/>
          </a:xfrm>
        </p:spPr>
        <p:txBody>
          <a:bodyPr/>
          <a:lstStyle/>
          <a:p>
            <a:r>
              <a:rPr lang="az-Cyrl-AZ" sz="8800" dirty="0"/>
              <a:t>ВІЧНА ІСТИНА</a:t>
            </a:r>
            <a:endParaRPr lang="de-DE" sz="8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5816" y="3254913"/>
            <a:ext cx="10572000" cy="484365"/>
          </a:xfrm>
        </p:spPr>
        <p:txBody>
          <a:bodyPr/>
          <a:lstStyle/>
          <a:p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МОЛИТОВНОГО ТИЖНЯ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1FA30B-96E7-40B2-B967-CC670A67D673}"/>
              </a:ext>
            </a:extLst>
          </p:cNvPr>
          <p:cNvSpPr txBox="1"/>
          <p:nvPr/>
        </p:nvSpPr>
        <p:spPr>
          <a:xfrm>
            <a:off x="810000" y="5662527"/>
            <a:ext cx="872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«ІСТИННО, ІСТИННО КАЖУ ВАМ...» 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1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ІСТИННИЙ ХЛІБ – СЛОВО БОЖЕ</a:t>
            </a:r>
            <a:endParaRPr lang="de-DE" sz="28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811036" cy="41074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chemeClr val="bg1">
                    <a:lumMod val="50000"/>
                  </a:schemeClr>
                </a:solidFill>
              </a:rPr>
              <a:t>МИ ДЯКУЄМО ГОСПОДУ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ru-RU" dirty="0"/>
              <a:t>за минулий рік з усіма Його духовними та матеріальними благословеннями (Еф. 1,3);</a:t>
            </a:r>
          </a:p>
          <a:p>
            <a:r>
              <a:rPr lang="ru-RU" dirty="0"/>
              <a:t>за їжу, одяг і дах над головою (Мт. 6,11;1 Тим. 6,8);</a:t>
            </a:r>
          </a:p>
          <a:p>
            <a:r>
              <a:rPr lang="ru-RU" dirty="0"/>
              <a:t>за Його живе Слово, яке дає нам силу перемагати (1 Ів. 5,4–5);</a:t>
            </a:r>
          </a:p>
          <a:p>
            <a:r>
              <a:rPr lang="ru-RU" dirty="0"/>
              <a:t>за те, що Його богонатхненне Слово корисне нам для навчання, для докору, для виправлення та виховання в праведності (2 Тим. 3,16–17).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2658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ІСТИННИЙ ХЛІБ – СЛОВО БОЖЕ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305008" cy="4107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Cyrl-A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МОЛИМОСЯ ГОСПОДУ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ru-RU" dirty="0"/>
              <a:t>про більшу любов до «чистого духовного молока» – Слова Божого (1 Пет. 2,2–3);</a:t>
            </a:r>
          </a:p>
          <a:p>
            <a:r>
              <a:rPr lang="ru-RU" dirty="0"/>
              <a:t>про зміцнення нашої «внутрішньої людини» і здатність протистояти спокусам гріха  (Еф. 3,16);</a:t>
            </a:r>
          </a:p>
          <a:p>
            <a:r>
              <a:rPr lang="ru-RU" dirty="0"/>
              <a:t>про те, щоб між нашими словами та ділами не було розбіжностей (Мт. 7,24);</a:t>
            </a:r>
          </a:p>
          <a:p>
            <a:r>
              <a:rPr lang="ru-RU" dirty="0"/>
              <a:t>про нашу єдність у вірі та пізнанні Божого Сина, щоб ми досягли досконалого змужніння у Христі (Еф. 4,13).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127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0000" y="1673946"/>
            <a:ext cx="10572000" cy="1755054"/>
          </a:xfrm>
        </p:spPr>
        <p:txBody>
          <a:bodyPr/>
          <a:lstStyle/>
          <a:p>
            <a:r>
              <a:rPr lang="az-Cyrl-AZ" sz="8800" dirty="0"/>
              <a:t>ВІЧНА ІСТИНА</a:t>
            </a:r>
            <a:endParaRPr lang="de-DE" sz="8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5816" y="3254913"/>
            <a:ext cx="10572000" cy="484365"/>
          </a:xfrm>
        </p:spPr>
        <p:txBody>
          <a:bodyPr/>
          <a:lstStyle/>
          <a:p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МОЛИТОВНОГО ТИЖНЯ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1FA30B-96E7-40B2-B967-CC670A67D673}"/>
              </a:ext>
            </a:extLst>
          </p:cNvPr>
          <p:cNvSpPr txBox="1"/>
          <p:nvPr/>
        </p:nvSpPr>
        <p:spPr>
          <a:xfrm>
            <a:off x="810000" y="5662527"/>
            <a:ext cx="872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«ІСТИННО, ІСТИННО КАЖУ ВАМ...» 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6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rcRect t="7911" b="7911"/>
          <a:stretch/>
        </p:blipFill>
        <p:spPr>
          <a:xfrm>
            <a:off x="-19051" y="-4440"/>
            <a:ext cx="12230100" cy="6862440"/>
          </a:xfrm>
          <a:prstGeom prst="rect">
            <a:avLst/>
          </a:prstGeom>
          <a:blipFill>
            <a:blip r:embed="rId3"/>
            <a:stretch>
              <a:fillRect l="-1673" t="-54808" r="-1673" b="-72794"/>
            </a:stretch>
          </a:blipFill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93805D3-8153-41C9-919A-18E03D674A77}"/>
              </a:ext>
            </a:extLst>
          </p:cNvPr>
          <p:cNvSpPr/>
          <p:nvPr/>
        </p:nvSpPr>
        <p:spPr>
          <a:xfrm>
            <a:off x="0" y="4438"/>
            <a:ext cx="12191999" cy="686243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ІСТИННА БЛАГОДАТЬ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ТА ВІЧНЕ ЖИТТЯ</a:t>
            </a:r>
            <a:endParaRPr lang="de-DE" b="0" dirty="0">
              <a:solidFill>
                <a:schemeClr val="bg1"/>
              </a:solidFill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2-Й ДЕНЬ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77880" y="3745585"/>
            <a:ext cx="8948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«Істинно, істинно кажу вам: хто слухає слово Моє і вірує в Того, Хто послав Мене, має вічне життя і на суд не приходить, а перейшов від смерті в життя» (Ів. 5,24).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9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ІСТИННА БЛАГОДАТЬ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ТА ВІЧНЕ ЖИТТЯ</a:t>
            </a:r>
            <a:endParaRPr lang="de-DE" b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ДЯКУЄМО ГОСПОДУ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400" dirty="0"/>
              <a:t>за те, що Він – істинний шлях до Небесного Отця (Ів. 14,6; Дії 4,12; 1 Ів. 5,12);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400" dirty="0"/>
              <a:t>за те, що Своєю Голгофської жертвою Він відкупив нас і врятував від суду та гніву Божого (Ів. 3,16–17; Еф. 1,7–8);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400" dirty="0"/>
              <a:t>за вічне життя, яке подароване нам у Христі(1 Ів. 5,11);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400" dirty="0"/>
              <a:t>за часи благодаті, які досі тривають, колиу людей є можливість покаятися (2 Пет. 3,9).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8912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ІСТИННА БЛАГОДАТЬ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ТА ВІЧНЕ ЖИТТЯ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 МОЛИМОСЯ ГОСПОДУ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400" dirty="0"/>
              <a:t>про те, щоб наші родичі, друзі, знайомі, сусіди, співробітники та однокласники прийняли Його як свого особистого Спасителя;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400" dirty="0"/>
              <a:t>про духовне пробудження у світі (2 Тим. 2,25);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400" dirty="0"/>
              <a:t>про духовне оновлення в церкві (Об. 3,19);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400" dirty="0"/>
              <a:t>про духовне пробудження в Ізраїлі (Дії 5,31; Єр. 24,7).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9257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0000" y="1673946"/>
            <a:ext cx="10572000" cy="1755054"/>
          </a:xfrm>
        </p:spPr>
        <p:txBody>
          <a:bodyPr/>
          <a:lstStyle/>
          <a:p>
            <a:r>
              <a:rPr lang="az-Cyrl-AZ" sz="8800" dirty="0"/>
              <a:t>ВІЧНА ІСТИНА</a:t>
            </a:r>
            <a:endParaRPr lang="de-DE" sz="8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5816" y="3254913"/>
            <a:ext cx="10572000" cy="484365"/>
          </a:xfrm>
        </p:spPr>
        <p:txBody>
          <a:bodyPr/>
          <a:lstStyle/>
          <a:p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МОЛИТОВНОГО ТИЖНЯ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1FA30B-96E7-40B2-B967-CC670A67D673}"/>
              </a:ext>
            </a:extLst>
          </p:cNvPr>
          <p:cNvSpPr txBox="1"/>
          <p:nvPr/>
        </p:nvSpPr>
        <p:spPr>
          <a:xfrm>
            <a:off x="810000" y="5662527"/>
            <a:ext cx="872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«ІСТИННО, ІСТИННО КАЖУ ВАМ...» 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68277"/>
      </p:ext>
    </p:extLst>
  </p:cSld>
  <p:clrMapOvr>
    <a:masterClrMapping/>
  </p:clrMapOvr>
</p:sld>
</file>

<file path=ppt/theme/theme1.xml><?xml version="1.0" encoding="utf-8"?>
<a:theme xmlns:a="http://schemas.openxmlformats.org/drawingml/2006/main" name="Zitierfähi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Zitierfähig</Template>
  <TotalTime>0</TotalTime>
  <Words>1618</Words>
  <Application>Microsoft Office PowerPoint</Application>
  <PresentationFormat>Breitbild</PresentationFormat>
  <Paragraphs>134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2" baseType="lpstr">
      <vt:lpstr>Century Gothic</vt:lpstr>
      <vt:lpstr>Wingdings 2</vt:lpstr>
      <vt:lpstr>Zitierfähig</vt:lpstr>
      <vt:lpstr>ВІЧНА ІСТИНА</vt:lpstr>
      <vt:lpstr>ІСТИННИЙ ХЛІБ –  СЛОВО БОЖЕ</vt:lpstr>
      <vt:lpstr>ІСТИННИЙ ХЛІБ – СЛОВО БОЖЕ</vt:lpstr>
      <vt:lpstr>ІСТИННИЙ ХЛІБ – СЛОВО БОЖЕ</vt:lpstr>
      <vt:lpstr>ВІЧНА ІСТИНА</vt:lpstr>
      <vt:lpstr>ІСТИННА БЛАГОДАТЬ  ТА ВІЧНЕ ЖИТТЯ</vt:lpstr>
      <vt:lpstr>ІСТИННА БЛАГОДАТЬ  ТА ВІЧНЕ ЖИТТЯ</vt:lpstr>
      <vt:lpstr>ІСТИННА БЛАГОДАТЬ  ТА ВІЧНЕ ЖИТТЯ</vt:lpstr>
      <vt:lpstr>ВІЧНА ІСТИНА</vt:lpstr>
      <vt:lpstr>ІСТИННЕ СЛУЖІННЯ,  ЖИВІ ПЛОДИ</vt:lpstr>
      <vt:lpstr>ІСТИННЕ СЛУЖІННЯ, ЖИВІ ПЛОДИ</vt:lpstr>
      <vt:lpstr>ІСТИННЕ СЛУЖІННЯ, ЖИВІ ПЛОДИ</vt:lpstr>
      <vt:lpstr>ВІЧНА ІСТИНА</vt:lpstr>
      <vt:lpstr>ПРИНЦИПИ ІСТИННОГО  СПІЛКУВАННЯ В СІМ‘Ї</vt:lpstr>
      <vt:lpstr>ПРИНЦИПИ ІСТИННОГО СПІЛКУВАННЯ В СІМ‘Ї</vt:lpstr>
      <vt:lpstr>ПРИНЦИПИ ІСТИННОГО СПІЛКУВАННЯ В СІМ‘Ї</vt:lpstr>
      <vt:lpstr>ВІЧНА ІСТИНА</vt:lpstr>
      <vt:lpstr>СВІДЧЕННЯ ПРО ІСТИНУ: ОСОБИСТЕ ТА У ВСЬОМУ СВІТІ</vt:lpstr>
      <vt:lpstr>СВІДЧЕННЯ ПРО ІСТИНУ:  ОСОБИСТЕ ТА У ВСЬОМУ СВІТІ</vt:lpstr>
      <vt:lpstr>СВІДЧЕННЯ ПРО ІСТИНУ:  ОСОБИСТЕ ТА У ВСЬОМУ СВІТІ</vt:lpstr>
      <vt:lpstr>ВІЧНА ІСТИНА</vt:lpstr>
      <vt:lpstr>ІСТИННА РАДІСТЬ НАВІТЬ  СЕРЕД СТРАЖДАНЬ</vt:lpstr>
      <vt:lpstr>ІСТИННА РАДІСТЬ НАВІТЬ СЕРЕД СТРАЖДАНЬ</vt:lpstr>
      <vt:lpstr>ІСТИННА РАДІСТЬ НАВІТЬ СЕРЕД СТРАЖДАНЬ</vt:lpstr>
      <vt:lpstr>ВІЧНА ІСТИНА</vt:lpstr>
      <vt:lpstr>ІСТИНА ПРО МАЙБУТНЄ І ГОТОВНІСТЬ ДО ПРИШЕСТЯ ІСУСА ХРИСТА</vt:lpstr>
      <vt:lpstr>ІСТИНА ПРО МАЙБУТНЄ І ГОТОВНІСТЬ  ДО ПРИШЕСТЯ ІСУСА ХРИСТА</vt:lpstr>
      <vt:lpstr>ІСТИНА ПРО МАЙБУТНЄ І ГОТОВНІСТЬ  ДО ПРИШЕСТЯ ІСУСА ХРИСТА</vt:lpstr>
      <vt:lpstr>ВІЧНА ІСТИНА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Willy Schneider</cp:lastModifiedBy>
  <cp:revision>79</cp:revision>
  <dcterms:created xsi:type="dcterms:W3CDTF">2019-10-16T15:02:41Z</dcterms:created>
  <dcterms:modified xsi:type="dcterms:W3CDTF">2020-11-20T08:49:10Z</dcterms:modified>
</cp:coreProperties>
</file>